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11"/>
  </p:notesMasterIdLst>
  <p:handoutMasterIdLst>
    <p:handoutMasterId r:id="rId12"/>
  </p:handoutMasterIdLst>
  <p:sldIdLst>
    <p:sldId id="256" r:id="rId2"/>
    <p:sldId id="617" r:id="rId3"/>
    <p:sldId id="660" r:id="rId4"/>
    <p:sldId id="662" r:id="rId5"/>
    <p:sldId id="663" r:id="rId6"/>
    <p:sldId id="618" r:id="rId7"/>
    <p:sldId id="632" r:id="rId8"/>
    <p:sldId id="666" r:id="rId9"/>
    <p:sldId id="601" r:id="rId10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4PMrng1UPczhEvFcyMdoGg==" hashData="7Y+ePMrImhlBehB5VF7SvUU5DJA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33"/>
    <a:srgbClr val="FF9900"/>
    <a:srgbClr val="212C7D"/>
    <a:srgbClr val="120E5E"/>
    <a:srgbClr val="005250"/>
    <a:srgbClr val="00FFCC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8" autoAdjust="0"/>
    <p:restoredTop sz="96087" autoAdjust="0"/>
  </p:normalViewPr>
  <p:slideViewPr>
    <p:cSldViewPr>
      <p:cViewPr varScale="1">
        <p:scale>
          <a:sx n="55" d="100"/>
          <a:sy n="55" d="100"/>
        </p:scale>
        <p:origin x="-1098" y="-90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defTabSz="955830" eaLnBrk="1" hangingPunct="1">
              <a:spcBef>
                <a:spcPct val="20000"/>
              </a:spcBef>
              <a:buFontTx/>
              <a:buNone/>
              <a:defRPr sz="1300" b="0"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830" eaLnBrk="1" hangingPunct="1">
              <a:spcBef>
                <a:spcPct val="20000"/>
              </a:spcBef>
              <a:buFontTx/>
              <a:buNone/>
              <a:defRPr sz="1300" b="0"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2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defTabSz="955830" eaLnBrk="1" hangingPunct="1">
              <a:spcBef>
                <a:spcPct val="20000"/>
              </a:spcBef>
              <a:buFontTx/>
              <a:buNone/>
              <a:defRPr sz="1300" b="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ru-RU"/>
              <a:t>Заседание расширенной коллегии</a:t>
            </a:r>
          </a:p>
        </p:txBody>
      </p:sp>
      <p:sp>
        <p:nvSpPr>
          <p:cNvPr id="372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spcBef>
                <a:spcPct val="20000"/>
              </a:spcBef>
              <a:defRPr sz="1300" b="0">
                <a:latin typeface="Tahoma" pitchFamily="34" charset="0"/>
              </a:defRPr>
            </a:lvl1pPr>
          </a:lstStyle>
          <a:p>
            <a:pPr>
              <a:defRPr/>
            </a:pPr>
            <a:fld id="{EFF71F71-3018-4AAD-A6D5-A17E8E2459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6566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04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defTabSz="955830" eaLnBrk="0" hangingPunct="0">
              <a:spcBef>
                <a:spcPct val="20000"/>
              </a:spcBef>
              <a:buFontTx/>
              <a:buNone/>
              <a:defRPr sz="1300" b="0"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1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2506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62507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830" eaLnBrk="0" hangingPunct="0">
              <a:spcBef>
                <a:spcPct val="20000"/>
              </a:spcBef>
              <a:buFontTx/>
              <a:buNone/>
              <a:defRPr sz="1300" b="0"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2508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defTabSz="955830" eaLnBrk="0" hangingPunct="0">
              <a:spcBef>
                <a:spcPct val="20000"/>
              </a:spcBef>
              <a:buFontTx/>
              <a:buNone/>
              <a:defRPr sz="1300" b="0"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2509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20000"/>
              </a:spcBef>
              <a:defRPr sz="1300" b="0">
                <a:latin typeface="Tahoma" pitchFamily="34" charset="0"/>
              </a:defRPr>
            </a:lvl1pPr>
          </a:lstStyle>
          <a:p>
            <a:pPr>
              <a:defRPr/>
            </a:pPr>
            <a:fld id="{10940226-AB04-481B-AD73-D187B15D34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25455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1F7724-638C-4EBE-9510-68EE0FED9BF6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altLang="ru-RU" smtClean="0">
                <a:solidFill>
                  <a:srgbClr val="000000"/>
                </a:solidFill>
              </a:rPr>
              <a:t>Навыки председательствующего позволяют быстро достичь высокой эффективности при работе с группами людей.  Роль председателя заключается в разработке повестки дня, обеспечении участия людей в мероприятии и управлении темпом его проведения.  Воспользуйтесь данными стратегиями </a:t>
            </a:r>
            <a:r>
              <a:rPr lang="en-US" altLang="ru-RU" noProof="1" smtClean="0">
                <a:solidFill>
                  <a:srgbClr val="000000"/>
                </a:solidFill>
              </a:rPr>
              <a:t>Dale</a:t>
            </a:r>
            <a:r>
              <a:rPr lang="ru-RU" altLang="ru-RU" smtClean="0">
                <a:solidFill>
                  <a:srgbClr val="000000"/>
                </a:solidFill>
              </a:rPr>
              <a:t> </a:t>
            </a:r>
            <a:r>
              <a:rPr lang="en-US" altLang="ru-RU" noProof="1" smtClean="0">
                <a:solidFill>
                  <a:srgbClr val="000000"/>
                </a:solidFill>
              </a:rPr>
              <a:t>Carnegie</a:t>
            </a:r>
            <a:r>
              <a:rPr lang="ru-RU" altLang="ru-RU" smtClean="0">
                <a:solidFill>
                  <a:srgbClr val="000000"/>
                </a:solidFill>
              </a:rPr>
              <a:t> </a:t>
            </a:r>
            <a:r>
              <a:rPr lang="en-US" altLang="ru-RU" noProof="1" smtClean="0">
                <a:solidFill>
                  <a:srgbClr val="000000"/>
                </a:solidFill>
              </a:rPr>
              <a:t>Training</a:t>
            </a:r>
            <a:r>
              <a:rPr lang="ru-RU" altLang="ru-RU" smtClean="0">
                <a:solidFill>
                  <a:srgbClr val="000000"/>
                </a:solidFill>
              </a:rPr>
              <a:t>® для успешного проведения совещания.</a:t>
            </a:r>
          </a:p>
          <a:p>
            <a:endParaRPr lang="ru-RU" altLang="ru-RU" smtClean="0">
              <a:solidFill>
                <a:srgbClr val="000000"/>
              </a:solidFill>
            </a:endParaRPr>
          </a:p>
          <a:p>
            <a:r>
              <a:rPr lang="ru-RU" altLang="ru-RU" smtClean="0">
                <a:solidFill>
                  <a:srgbClr val="000000"/>
                </a:solidFill>
              </a:rPr>
              <a:t>Рекомендуется предоставить раздаточные материалы, чтобы сфокусировать обсуждение на важных моментах и дать возможность присутствующим записать свои идеи.  При печати раздаточных материалов в режиме трех слайдов на страницу </a:t>
            </a:r>
            <a:r>
              <a:rPr lang="en-US" altLang="ru-RU" noProof="1" smtClean="0">
                <a:solidFill>
                  <a:srgbClr val="000000"/>
                </a:solidFill>
              </a:rPr>
              <a:t>PowerPoint</a:t>
            </a:r>
            <a:r>
              <a:rPr lang="ru-RU" altLang="ru-RU" smtClean="0">
                <a:solidFill>
                  <a:srgbClr val="000000"/>
                </a:solidFill>
              </a:rPr>
              <a:t> автоматически включает пустые строки для заметок участников.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46" descr="slayd_ti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047" descr="slayd_tit_down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1D224-E1D3-4801-A646-029837D01F8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94488" y="1295400"/>
            <a:ext cx="2027237" cy="472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295400"/>
            <a:ext cx="5932488" cy="472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4238E-BED0-4AA1-87D7-2E23D5BC8BE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1295400"/>
            <a:ext cx="8112125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807AD-32F1-4BF3-8C30-BE2B4E667A9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1C45A-3474-43A9-AE38-1A5B9C0D873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8FAB7-7CAD-4B57-9A1D-7FC80C4CDB8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2209800"/>
            <a:ext cx="38862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862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2928A-535D-4767-9233-D1AD571E9BD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233C3-5642-4E6E-85A3-C74B648E5BA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88154-965B-4CF6-AEC8-34D3A71A116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746DE-F663-4F9C-AABB-ADDC8B0F7F6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5F2CA-C401-438D-81F3-8682B2EDC9D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5F9D8-767A-407D-AC1C-3B1A3B6BB4A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1406525" y="1295400"/>
            <a:ext cx="731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  <p:sp>
        <p:nvSpPr>
          <p:cNvPr id="1027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209800"/>
            <a:ext cx="7924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392215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67475"/>
            <a:ext cx="939800" cy="390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accent2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fld id="{182E7E96-B926-49C9-BBC8-06376D6A845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1029" name="Line 24"/>
          <p:cNvSpPr>
            <a:spLocks noChangeShapeType="1"/>
          </p:cNvSpPr>
          <p:nvPr userDrawn="1"/>
        </p:nvSpPr>
        <p:spPr bwMode="auto">
          <a:xfrm>
            <a:off x="609600" y="6553200"/>
            <a:ext cx="0" cy="304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030" name="Picture 26" descr="slayd_tit_down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72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chemeClr val="tx1"/>
        </a:buClr>
        <a:buChar char="•"/>
        <a:defRPr sz="30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Char char="–"/>
        <a:defRPr sz="26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accent2"/>
          </a:solidFill>
          <a:latin typeface="+mn-lt"/>
        </a:defRPr>
      </a:lvl5pPr>
      <a:lvl6pPr marL="25146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accent2"/>
          </a:solidFill>
          <a:latin typeface="+mn-lt"/>
        </a:defRPr>
      </a:lvl6pPr>
      <a:lvl7pPr marL="29718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accent2"/>
          </a:solidFill>
          <a:latin typeface="+mn-lt"/>
        </a:defRPr>
      </a:lvl7pPr>
      <a:lvl8pPr marL="34290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accent2"/>
          </a:solidFill>
          <a:latin typeface="+mn-lt"/>
        </a:defRPr>
      </a:lvl8pPr>
      <a:lvl9pPr marL="38862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accent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7"/>
          <p:cNvSpPr txBox="1">
            <a:spLocks noChangeArrowheads="1"/>
          </p:cNvSpPr>
          <p:nvPr/>
        </p:nvSpPr>
        <p:spPr bwMode="auto">
          <a:xfrm>
            <a:off x="6205538" y="5876925"/>
            <a:ext cx="29384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>
              <a:spcBef>
                <a:spcPct val="20000"/>
              </a:spcBef>
            </a:pPr>
            <a:r>
              <a:rPr lang="ru-RU" altLang="ru-RU" sz="1600">
                <a:solidFill>
                  <a:srgbClr val="008080"/>
                </a:solidFill>
              </a:rPr>
              <a:t>Саранск, 04 октября 2019 г.</a:t>
            </a:r>
          </a:p>
        </p:txBody>
      </p:sp>
      <p:pic>
        <p:nvPicPr>
          <p:cNvPr id="3075" name="Picture 10" descr="Эмблема-ЭС-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1636713"/>
            <a:ext cx="4464050" cy="423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4787900" y="549275"/>
            <a:ext cx="42497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20000"/>
              </a:spcBef>
            </a:pPr>
            <a:r>
              <a:rPr lang="ru-RU" altLang="ru-RU" sz="1600" i="1">
                <a:solidFill>
                  <a:srgbClr val="0000CC"/>
                </a:solidFill>
                <a:cs typeface="Arial" charset="0"/>
              </a:rPr>
              <a:t>«Свобода конкуренции и эффективная защита предпринимательства ради будущего России»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2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CFB6B1-208E-4EC2-BF56-ED706E50C943}" type="slidenum">
              <a:rPr lang="en-US" altLang="ru-RU" smtClean="0"/>
              <a:pPr/>
              <a:t>2</a:t>
            </a:fld>
            <a:endParaRPr lang="en-US" altLang="ru-RU" smtClean="0"/>
          </a:p>
        </p:txBody>
      </p:sp>
      <p:pic>
        <p:nvPicPr>
          <p:cNvPr id="4099" name="Picture 27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773238"/>
            <a:ext cx="230505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29"/>
          <p:cNvSpPr>
            <a:spLocks noChangeArrowheads="1"/>
          </p:cNvSpPr>
          <p:nvPr/>
        </p:nvSpPr>
        <p:spPr bwMode="auto">
          <a:xfrm>
            <a:off x="2627313" y="2357438"/>
            <a:ext cx="6265862" cy="23701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indent="114300" eaLnBrk="0" hangingPunct="0">
              <a:tabLst>
                <a:tab pos="-2971800" algn="l"/>
              </a:tabLst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-2971800" algn="l"/>
              </a:tabLst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-2971800" algn="l"/>
              </a:tabLst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-2971800" algn="l"/>
              </a:tabLst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-2971800" algn="l"/>
              </a:tabLst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-2971800" algn="l"/>
              </a:tabLst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-2971800" algn="l"/>
              </a:tabLst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-2971800" algn="l"/>
              </a:tabLst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-2971800" algn="l"/>
              </a:tabLst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>
              <a:spcBef>
                <a:spcPct val="20000"/>
              </a:spcBef>
              <a:defRPr/>
            </a:pPr>
            <a:r>
              <a:rPr lang="ru-RU" sz="2000" b="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1. О саморегулировании рекламной отрасли: проблемы и перспективы регионального развития</a:t>
            </a:r>
          </a:p>
          <a:p>
            <a:pPr indent="0">
              <a:spcBef>
                <a:spcPct val="20000"/>
              </a:spcBef>
              <a:defRPr/>
            </a:pPr>
            <a:r>
              <a:rPr lang="ru-RU" sz="2000" b="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2. Обсуждение особенностей действия запрета на размещение рекламы на платежных документах для внесения платы за жилое помещение и коммунальные услуги</a:t>
            </a:r>
          </a:p>
          <a:p>
            <a:pPr indent="0">
              <a:spcBef>
                <a:spcPct val="20000"/>
              </a:spcBef>
              <a:defRPr/>
            </a:pPr>
            <a:r>
              <a:rPr lang="ru-RU" sz="2000" b="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3.  Разное</a:t>
            </a:r>
          </a:p>
        </p:txBody>
      </p:sp>
      <p:pic>
        <p:nvPicPr>
          <p:cNvPr id="4101" name="Picture 30" descr="Эмблема-ЭС-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6021388"/>
            <a:ext cx="576263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 txBox="1">
            <a:spLocks noGrp="1" noChangeArrowheads="1"/>
          </p:cNvSpPr>
          <p:nvPr/>
        </p:nvSpPr>
        <p:spPr bwMode="auto">
          <a:xfrm>
            <a:off x="0" y="6467475"/>
            <a:ext cx="9398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3C396A9-C9CC-4EB8-B59D-BDB381FAB0AA}" type="slidenum">
              <a:rPr lang="en-US" altLang="ru-RU" sz="1200" b="0">
                <a:solidFill>
                  <a:schemeClr val="accent2"/>
                </a:solidFill>
                <a:latin typeface="Arial Narrow" pitchFamily="34" charset="0"/>
              </a:rPr>
              <a:pPr algn="r"/>
              <a:t>3</a:t>
            </a:fld>
            <a:endParaRPr lang="en-US" altLang="ru-RU" sz="1200" b="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87338" y="0"/>
            <a:ext cx="86407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sz="2500">
                <a:solidFill>
                  <a:schemeClr val="accent2"/>
                </a:solidFill>
              </a:rPr>
              <a:t>Тема 1</a:t>
            </a:r>
          </a:p>
        </p:txBody>
      </p:sp>
      <p:pic>
        <p:nvPicPr>
          <p:cNvPr id="5124" name="Picture 30" descr="Эмблема-ЭС-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8663" y="6194425"/>
            <a:ext cx="576262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87338" y="428625"/>
            <a:ext cx="8713787" cy="7080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sz="2000" i="1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Саморегулирование рекламной отрасли – добровольный контроль соблюдения законодательства о рекламе</a:t>
            </a:r>
            <a:endParaRPr lang="ru-RU" sz="1400" b="0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28875" y="1285875"/>
            <a:ext cx="6429375" cy="14716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1400" u="sng" dirty="0">
                <a:solidFill>
                  <a:schemeClr val="bg1">
                    <a:lumMod val="90000"/>
                    <a:lumOff val="10000"/>
                  </a:schemeClr>
                </a:solidFill>
              </a:rPr>
              <a:t>Статья 31 Федерального закона «О рекламе»</a:t>
            </a:r>
            <a:endParaRPr lang="ru-RU" sz="1400" b="0" dirty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  <a:defRPr/>
            </a:pPr>
            <a:endParaRPr lang="ru-RU" sz="1400" u="sng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1400" b="0" i="1" dirty="0">
                <a:solidFill>
                  <a:srgbClr val="0000FF"/>
                </a:solidFill>
              </a:rPr>
              <a:t>Саморегулируемой организацией в сфере рекламы признается</a:t>
            </a:r>
            <a:r>
              <a:rPr lang="ru-RU" sz="1400" b="0" dirty="0">
                <a:solidFill>
                  <a:srgbClr val="0000FF"/>
                </a:solidFill>
              </a:rPr>
              <a:t> объединение рекламодателей, рекламопроизводителей, рекламораспространителей и иных лиц, созданное в форме ассоциации, союза или некоммерческого партнерства в целях представительства и защиты интересов своих членов, выработки требований соблюдения этических норм в рекламе и обеспечения контроля за их выполнением.</a:t>
            </a:r>
            <a:endParaRPr lang="ru-RU" sz="1400" b="0" dirty="0">
              <a:solidFill>
                <a:srgbClr val="115606">
                  <a:lumMod val="90000"/>
                  <a:lumOff val="10000"/>
                </a:srgbClr>
              </a:solidFill>
            </a:endParaRPr>
          </a:p>
        </p:txBody>
      </p:sp>
      <p:pic>
        <p:nvPicPr>
          <p:cNvPr id="5127" name="Picture 6" descr="C:\Users\lizunova\Desktop\Органайзер\РЕКЛАМА\Набор к презентации\zakon-o-reklam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357313"/>
            <a:ext cx="2000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85750" y="2857500"/>
            <a:ext cx="8643938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1400" u="sng" dirty="0">
                <a:solidFill>
                  <a:schemeClr val="bg1">
                    <a:lumMod val="90000"/>
                    <a:lumOff val="10000"/>
                  </a:schemeClr>
                </a:solidFill>
              </a:rPr>
              <a:t>Статья 32 Федерального закона «О рекламе»</a:t>
            </a:r>
            <a:r>
              <a:rPr lang="ru-RU" sz="1400" dirty="0">
                <a:solidFill>
                  <a:srgbClr val="0000FF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ts val="0"/>
              </a:spcBef>
              <a:defRPr/>
            </a:pPr>
            <a:endParaRPr lang="ru-RU" sz="1400" b="0" i="1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1400" b="0" i="1" dirty="0">
                <a:solidFill>
                  <a:srgbClr val="0000FF"/>
                </a:solidFill>
              </a:rPr>
              <a:t>Права саморегулируемой организации:</a:t>
            </a:r>
          </a:p>
          <a:p>
            <a:pPr>
              <a:lnSpc>
                <a:spcPct val="8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sz="1400" b="0" dirty="0">
                <a:solidFill>
                  <a:srgbClr val="0000FF"/>
                </a:solidFill>
              </a:rPr>
              <a:t> представлять законные интересы членов СРО в их отношениях с органами государственной власти, органами местного самоуправления;</a:t>
            </a:r>
          </a:p>
          <a:p>
            <a:pPr>
              <a:lnSpc>
                <a:spcPct val="8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sz="1400" b="0" dirty="0">
                <a:solidFill>
                  <a:srgbClr val="0000FF"/>
                </a:solidFill>
              </a:rPr>
              <a:t> участвовать в рассмотрении антимонопольным органом дел, возбужденных по признакам нарушения членами СРО законодательства о рекламе;</a:t>
            </a:r>
          </a:p>
          <a:p>
            <a:pPr>
              <a:lnSpc>
                <a:spcPct val="8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sz="1400" b="0" dirty="0">
                <a:solidFill>
                  <a:srgbClr val="0000FF"/>
                </a:solidFill>
              </a:rPr>
              <a:t>обжаловать в судебном порядке нормативные правовые акты государственных органов, органов местного самоуправления;</a:t>
            </a:r>
          </a:p>
          <a:p>
            <a:pPr>
              <a:lnSpc>
                <a:spcPct val="8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sz="1400" b="0" dirty="0">
                <a:solidFill>
                  <a:srgbClr val="0000FF"/>
                </a:solidFill>
              </a:rPr>
              <a:t> применять в отношении членов СРО предусмотренные учредительными и иными документами СРО меры ответственности, в том числе исключение из членов СРО;</a:t>
            </a:r>
          </a:p>
          <a:p>
            <a:pPr>
              <a:lnSpc>
                <a:spcPct val="8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sz="1400" b="0" dirty="0">
                <a:solidFill>
                  <a:srgbClr val="0000FF"/>
                </a:solidFill>
              </a:rPr>
              <a:t> разрабатывать, устанавливать и опубликовывать обязательные для выполнения всеми членами СРО правила профессиональной деятельности в сфере рекламы;</a:t>
            </a:r>
          </a:p>
          <a:p>
            <a:pPr>
              <a:lnSpc>
                <a:spcPct val="8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sz="1400" b="0" dirty="0">
                <a:solidFill>
                  <a:srgbClr val="0000FF"/>
                </a:solidFill>
              </a:rPr>
              <a:t> осуществлять контроль за профессиональной деятельностью членов СРО в части соблюдения требований ФЗ «О рекламе» и правил профессиональной деятельности в сфере рекламы, в том числе требований профессиональной этики;</a:t>
            </a:r>
          </a:p>
          <a:p>
            <a:pPr>
              <a:lnSpc>
                <a:spcPct val="8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sz="1400" b="0" dirty="0">
                <a:solidFill>
                  <a:srgbClr val="0000FF"/>
                </a:solidFill>
              </a:rPr>
              <a:t> рассматривать жалобы на действия члена СРО;</a:t>
            </a:r>
          </a:p>
          <a:p>
            <a:pPr>
              <a:lnSpc>
                <a:spcPct val="8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sz="1400" b="0" dirty="0">
                <a:solidFill>
                  <a:srgbClr val="0000FF"/>
                </a:solidFill>
              </a:rPr>
              <a:t> разрабатывать и устанавливать требования, предъявляемые к лицам, желающим вступить в СРО;</a:t>
            </a:r>
          </a:p>
          <a:p>
            <a:pPr>
              <a:lnSpc>
                <a:spcPct val="8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sz="1400" b="0" dirty="0">
                <a:solidFill>
                  <a:srgbClr val="0000FF"/>
                </a:solidFill>
              </a:rPr>
              <a:t> осуществлять сбор, обработку и хранение информации о деятельности СРО;</a:t>
            </a:r>
          </a:p>
          <a:p>
            <a:pPr>
              <a:lnSpc>
                <a:spcPct val="8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sz="1400" b="0" dirty="0">
                <a:solidFill>
                  <a:srgbClr val="0000FF"/>
                </a:solidFill>
              </a:rPr>
              <a:t> осуществлять ведение реестра лиц, являющихся членами СРО.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2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766470-D199-43C3-9448-082D34F1D477}" type="slidenum">
              <a:rPr lang="en-US" altLang="ru-RU" smtClean="0"/>
              <a:pPr/>
              <a:t>4</a:t>
            </a:fld>
            <a:endParaRPr lang="en-US" altLang="ru-RU" smtClean="0"/>
          </a:p>
        </p:txBody>
      </p:sp>
      <p:pic>
        <p:nvPicPr>
          <p:cNvPr id="6147" name="Picture 30" descr="Эмблема-ЭС-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3888" y="6062663"/>
            <a:ext cx="647700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Прямоугольник 7"/>
          <p:cNvSpPr>
            <a:spLocks noChangeArrowheads="1"/>
          </p:cNvSpPr>
          <p:nvPr/>
        </p:nvSpPr>
        <p:spPr bwMode="auto">
          <a:xfrm>
            <a:off x="142875" y="357188"/>
            <a:ext cx="8858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rgbClr val="0070C0"/>
                </a:solidFill>
              </a:rPr>
              <a:t>12 марта 2012 года</a:t>
            </a:r>
            <a:r>
              <a:rPr lang="ru-RU" sz="2000" b="0" i="1">
                <a:solidFill>
                  <a:srgbClr val="0070C0"/>
                </a:solidFill>
              </a:rPr>
              <a:t> подписан </a:t>
            </a:r>
            <a:r>
              <a:rPr lang="ru-RU" sz="2000" i="1">
                <a:solidFill>
                  <a:srgbClr val="0070C0"/>
                </a:solidFill>
              </a:rPr>
              <a:t>Российский кодекс практики рекламы и маркетинговых коммуникаций </a:t>
            </a:r>
          </a:p>
        </p:txBody>
      </p:sp>
      <p:pic>
        <p:nvPicPr>
          <p:cNvPr id="6149" name="Picture 7" descr="C:\Users\lizunova\Desktop\kodeks-reklama-800x4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285875"/>
            <a:ext cx="292893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Прямоугольник 10"/>
          <p:cNvSpPr>
            <a:spLocks noChangeArrowheads="1"/>
          </p:cNvSpPr>
          <p:nvPr/>
        </p:nvSpPr>
        <p:spPr bwMode="auto">
          <a:xfrm>
            <a:off x="3500438" y="1071563"/>
            <a:ext cx="5286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церемония подписания </a:t>
            </a:r>
          </a:p>
        </p:txBody>
      </p:sp>
      <p:sp>
        <p:nvSpPr>
          <p:cNvPr id="6151" name="Прямоугольник 11"/>
          <p:cNvSpPr>
            <a:spLocks noChangeArrowheads="1"/>
          </p:cNvSpPr>
          <p:nvPr/>
        </p:nvSpPr>
        <p:spPr bwMode="auto">
          <a:xfrm>
            <a:off x="3143250" y="1143000"/>
            <a:ext cx="57864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0" i="1">
                <a:solidFill>
                  <a:srgbClr val="0070C0"/>
                </a:solidFill>
              </a:rPr>
              <a:t>• в ходе торжественной церемонии в ФАС России подпись под текстом Кодекса поставили представители 15 ассоциаций и объединений</a:t>
            </a:r>
            <a:endParaRPr lang="ru-RU" b="0" i="1"/>
          </a:p>
        </p:txBody>
      </p:sp>
      <p:sp>
        <p:nvSpPr>
          <p:cNvPr id="6152" name="Прямоугольник 13"/>
          <p:cNvSpPr>
            <a:spLocks noChangeArrowheads="1"/>
          </p:cNvSpPr>
          <p:nvPr/>
        </p:nvSpPr>
        <p:spPr bwMode="auto">
          <a:xfrm>
            <a:off x="3143250" y="1857375"/>
            <a:ext cx="58578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0" i="1">
                <a:solidFill>
                  <a:srgbClr val="0070C0"/>
                </a:solidFill>
              </a:rPr>
              <a:t>• цель Кодекса – формирование высоких этических стандартов рекламной деятельности и их соблюдение всеми участниками рекламного процесса </a:t>
            </a:r>
            <a:endParaRPr lang="ru-RU" sz="1400" b="0" i="1"/>
          </a:p>
        </p:txBody>
      </p:sp>
      <p:sp>
        <p:nvSpPr>
          <p:cNvPr id="6153" name="Прямоугольник 14"/>
          <p:cNvSpPr>
            <a:spLocks noChangeArrowheads="1"/>
          </p:cNvSpPr>
          <p:nvPr/>
        </p:nvSpPr>
        <p:spPr bwMode="auto">
          <a:xfrm>
            <a:off x="3143250" y="2571750"/>
            <a:ext cx="58578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0" i="1">
                <a:solidFill>
                  <a:srgbClr val="0070C0"/>
                </a:solidFill>
              </a:rPr>
              <a:t>• Кодекс содержит ряд самоограничений для участников рекламной отрасли, дополняет требования к рекламе, отсутствующие в ФЗ «О рекламе» </a:t>
            </a:r>
            <a:endParaRPr lang="ru-RU" sz="1400" b="0" i="1"/>
          </a:p>
        </p:txBody>
      </p:sp>
      <p:sp>
        <p:nvSpPr>
          <p:cNvPr id="6154" name="Прямоугольник 15"/>
          <p:cNvSpPr>
            <a:spLocks noChangeArrowheads="1"/>
          </p:cNvSpPr>
          <p:nvPr/>
        </p:nvSpPr>
        <p:spPr bwMode="auto">
          <a:xfrm>
            <a:off x="142875" y="5214938"/>
            <a:ext cx="8858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i="1">
                <a:solidFill>
                  <a:srgbClr val="0070C0"/>
                </a:solidFill>
              </a:rPr>
              <a:t>Кодекс открыт для подписания любыми организациями и объединениями (ассоциациями, союзами) организаций</a:t>
            </a:r>
            <a:r>
              <a:rPr lang="ru-RU" sz="1400">
                <a:solidFill>
                  <a:srgbClr val="0070C0"/>
                </a:solidFill>
              </a:rPr>
              <a:t> </a:t>
            </a:r>
            <a:endParaRPr lang="ru-RU" sz="1400"/>
          </a:p>
        </p:txBody>
      </p:sp>
      <p:sp>
        <p:nvSpPr>
          <p:cNvPr id="6155" name="Прямоугольник 19"/>
          <p:cNvSpPr>
            <a:spLocks noChangeArrowheads="1"/>
          </p:cNvSpPr>
          <p:nvPr/>
        </p:nvSpPr>
        <p:spPr bwMode="auto">
          <a:xfrm>
            <a:off x="214313" y="3429000"/>
            <a:ext cx="86439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u="sng">
                <a:solidFill>
                  <a:srgbClr val="0070C0"/>
                </a:solidFill>
              </a:rPr>
              <a:t>Инициаторы подготовки Кодекса</a:t>
            </a:r>
            <a:r>
              <a:rPr lang="ru-RU" sz="1400" b="0">
                <a:solidFill>
                  <a:srgbClr val="0070C0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ru-RU" sz="1400" b="0">
                <a:solidFill>
                  <a:srgbClr val="0070C0"/>
                </a:solidFill>
              </a:rPr>
              <a:t> Некоммерческое партнерство «Содружество производителей фирменных торговых марок «РусБренд»</a:t>
            </a:r>
          </a:p>
          <a:p>
            <a:pPr>
              <a:buFontTx/>
              <a:buChar char="-"/>
            </a:pPr>
            <a:r>
              <a:rPr lang="ru-RU" sz="1400" b="0">
                <a:solidFill>
                  <a:srgbClr val="0070C0"/>
                </a:solidFill>
              </a:rPr>
              <a:t> Ассоциация коммуникационных агентств России (АКАР) </a:t>
            </a:r>
            <a:endParaRPr lang="ru-RU" sz="1400" b="0"/>
          </a:p>
        </p:txBody>
      </p:sp>
      <p:sp>
        <p:nvSpPr>
          <p:cNvPr id="6156" name="Прямоугольник 20"/>
          <p:cNvSpPr>
            <a:spLocks noChangeArrowheads="1"/>
          </p:cNvSpPr>
          <p:nvPr/>
        </p:nvSpPr>
        <p:spPr bwMode="auto">
          <a:xfrm>
            <a:off x="285750" y="4500563"/>
            <a:ext cx="8643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0">
                <a:solidFill>
                  <a:srgbClr val="0070C0"/>
                </a:solidFill>
              </a:rPr>
              <a:t>Текст Кодекса разработан на основе положений </a:t>
            </a:r>
            <a:r>
              <a:rPr lang="ru-RU" sz="1400">
                <a:solidFill>
                  <a:srgbClr val="0070C0"/>
                </a:solidFill>
              </a:rPr>
              <a:t>Консолидированного Кодекса практики рекламы и маркетинговых коммуникаций Международной Торговой палаты от 2006 г. </a:t>
            </a:r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2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81F3443-8650-4BBD-8DBA-B6118AC12DB6}" type="slidenum">
              <a:rPr lang="en-US" altLang="ru-RU" smtClean="0"/>
              <a:pPr/>
              <a:t>5</a:t>
            </a:fld>
            <a:endParaRPr lang="en-US" altLang="ru-RU" smtClean="0"/>
          </a:p>
        </p:txBody>
      </p:sp>
      <p:pic>
        <p:nvPicPr>
          <p:cNvPr id="7171" name="Picture 30" descr="Эмблема-ЭС-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3888" y="6102350"/>
            <a:ext cx="576262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2875" y="284163"/>
            <a:ext cx="8893175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srgbClr val="FFC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 2018 году начал свою работу первый в России орган рекламного саморегулирования - Ассоциация маркетинговой индустрии «Рекламный совет»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14625" y="1714500"/>
            <a:ext cx="6121400" cy="14493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0" dirty="0">
                <a:solidFill>
                  <a:srgbClr val="212C7D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♦ в состав АМИ «Рекламный совет» вошли объединения рекламораспространителей, рекламопроизводителей и рекламодателей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0" dirty="0">
                <a:solidFill>
                  <a:srgbClr val="212C7D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♦ 15.02.2019 АМИ «Рекламный совет» включена в реестр саморегулируемых организаций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0" dirty="0">
                <a:solidFill>
                  <a:srgbClr val="212C7D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♦ в апреле 2019 года АМИ «Рекламный совет» стала членом-наблюдателем Европейского альянса по рекламным стандартам </a:t>
            </a:r>
            <a:endParaRPr lang="ru-RU" sz="1400" b="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4" name="Picture 8" descr="C:\Users\lizunova\Desktop\RS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643063"/>
            <a:ext cx="23574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Прямоугольник 8"/>
          <p:cNvSpPr>
            <a:spLocks noChangeArrowheads="1"/>
          </p:cNvSpPr>
          <p:nvPr/>
        </p:nvSpPr>
        <p:spPr bwMode="auto">
          <a:xfrm>
            <a:off x="285750" y="1214438"/>
            <a:ext cx="86439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1400" i="1">
                <a:solidFill>
                  <a:srgbClr val="212C7D"/>
                </a:solidFill>
                <a:ea typeface="Calibri" pitchFamily="34" charset="0"/>
                <a:cs typeface="Times New Roman" pitchFamily="18" charset="0"/>
              </a:rPr>
              <a:t>Процесс формирования в России системы саморегулирования маркетинговой индустрии проходил при непосредственном и активном участии ФАС России</a:t>
            </a:r>
          </a:p>
        </p:txBody>
      </p:sp>
      <p:sp>
        <p:nvSpPr>
          <p:cNvPr id="7176" name="Прямоугольник 10"/>
          <p:cNvSpPr>
            <a:spLocks noChangeArrowheads="1"/>
          </p:cNvSpPr>
          <p:nvPr/>
        </p:nvSpPr>
        <p:spPr bwMode="auto">
          <a:xfrm>
            <a:off x="214313" y="4214813"/>
            <a:ext cx="85725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1400" b="0" i="1">
                <a:solidFill>
                  <a:srgbClr val="212C7D"/>
                </a:solidFill>
                <a:ea typeface="Calibri" pitchFamily="34" charset="0"/>
                <a:cs typeface="Times New Roman" pitchFamily="18" charset="0"/>
              </a:rPr>
              <a:t>ФАС России и АМИ «Рекламный совет» 14.11.2018 заключили Соглашение о взаимодействии, предметом которого определена:</a:t>
            </a:r>
          </a:p>
          <a:p>
            <a:pPr eaLnBrk="1" hangingPunct="1">
              <a:lnSpc>
                <a:spcPct val="90000"/>
              </a:lnSpc>
            </a:pPr>
            <a:r>
              <a:rPr lang="ru-RU" sz="1400" b="0" i="1">
                <a:solidFill>
                  <a:srgbClr val="212C7D"/>
                </a:solidFill>
                <a:ea typeface="Calibri" pitchFamily="34" charset="0"/>
                <a:cs typeface="Times New Roman" pitchFamily="18" charset="0"/>
              </a:rPr>
              <a:t>• организация профессионально-консультативного взаимодействия по вопросам экспертизы и оценки рекламы на предмет соответствия требованиям действующего законодательства</a:t>
            </a:r>
          </a:p>
          <a:p>
            <a:pPr eaLnBrk="1" hangingPunct="1">
              <a:lnSpc>
                <a:spcPct val="90000"/>
              </a:lnSpc>
            </a:pPr>
            <a:r>
              <a:rPr lang="ru-RU" sz="1400" b="0" i="1">
                <a:solidFill>
                  <a:srgbClr val="212C7D"/>
                </a:solidFill>
                <a:ea typeface="Calibri" pitchFamily="34" charset="0"/>
                <a:cs typeface="Times New Roman" pitchFamily="18" charset="0"/>
              </a:rPr>
              <a:t>• регламентация участия СРО в рассмотрении жалоб и дел о нарушении рекламного законодательства, возбужденных в отношении членов СРО</a:t>
            </a:r>
          </a:p>
          <a:p>
            <a:pPr eaLnBrk="1" hangingPunct="1">
              <a:lnSpc>
                <a:spcPct val="90000"/>
              </a:lnSpc>
            </a:pPr>
            <a:r>
              <a:rPr lang="ru-RU" sz="1400" b="0" i="1">
                <a:solidFill>
                  <a:srgbClr val="212C7D"/>
                </a:solidFill>
                <a:ea typeface="Calibri" pitchFamily="34" charset="0"/>
                <a:cs typeface="Times New Roman" pitchFamily="18" charset="0"/>
              </a:rPr>
              <a:t>• информационное сотрудничество</a:t>
            </a:r>
          </a:p>
          <a:p>
            <a:pPr eaLnBrk="1" hangingPunct="1">
              <a:lnSpc>
                <a:spcPct val="90000"/>
              </a:lnSpc>
            </a:pPr>
            <a:r>
              <a:rPr lang="ru-RU" sz="1400" b="0" i="1">
                <a:solidFill>
                  <a:srgbClr val="212C7D"/>
                </a:solidFill>
                <a:ea typeface="Calibri" pitchFamily="34" charset="0"/>
                <a:cs typeface="Times New Roman" pitchFamily="18" charset="0"/>
              </a:rPr>
              <a:t>В сентябре 2019 года Мордовское УФАС России, наряду с другими территориальными антимонопольными органами, также заключило Соглашение о взаимодействии с АМИ «Рекламный совет»</a:t>
            </a:r>
          </a:p>
        </p:txBody>
      </p:sp>
      <p:sp>
        <p:nvSpPr>
          <p:cNvPr id="7177" name="Прямоугольник 11"/>
          <p:cNvSpPr>
            <a:spLocks noChangeArrowheads="1"/>
          </p:cNvSpPr>
          <p:nvPr/>
        </p:nvSpPr>
        <p:spPr bwMode="auto">
          <a:xfrm>
            <a:off x="214313" y="3143250"/>
            <a:ext cx="8715375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1400" i="1" u="sng">
                <a:solidFill>
                  <a:srgbClr val="FFC000"/>
                </a:solidFill>
                <a:ea typeface="Calibri" pitchFamily="34" charset="0"/>
                <a:cs typeface="Times New Roman" pitchFamily="18" charset="0"/>
              </a:rPr>
              <a:t>Существенные преимущества работы такой площадки</a:t>
            </a:r>
            <a:r>
              <a:rPr lang="ru-RU" sz="1400" i="1">
                <a:solidFill>
                  <a:srgbClr val="FFC000"/>
                </a:solidFill>
                <a:ea typeface="Calibri" pitchFamily="34" charset="0"/>
                <a:cs typeface="Times New Roman" pitchFamily="18" charset="0"/>
              </a:rPr>
              <a:t>:</a:t>
            </a:r>
            <a:r>
              <a:rPr lang="ru-RU" sz="1400">
                <a:solidFill>
                  <a:srgbClr val="FFC000"/>
                </a:solidFill>
                <a:ea typeface="Calibri" pitchFamily="34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sz="1400">
                <a:solidFill>
                  <a:srgbClr val="FFC000"/>
                </a:solidFill>
                <a:ea typeface="Calibri" pitchFamily="34" charset="0"/>
                <a:cs typeface="Times New Roman" pitchFamily="18" charset="0"/>
              </a:rPr>
              <a:t>профессиональное рассмотрение споров членами индустрии в кратчайшие сроки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sz="1400">
                <a:solidFill>
                  <a:srgbClr val="FFC000"/>
                </a:solidFill>
                <a:ea typeface="Calibri" pitchFamily="34" charset="0"/>
                <a:cs typeface="Times New Roman" pitchFamily="18" charset="0"/>
              </a:rPr>
              <a:t> быстрое и эффективное пресечение рекламы, в которой усматриваются признаки нарушения установленных требований, без наложения штрафов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/>
          <p:cNvSpPr>
            <a:spLocks noGrp="1" noChangeArrowheads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EBAF9DB-A58C-444D-8CDF-09B4A87BB07C}" type="slidenum">
              <a:rPr lang="en-US" altLang="ru-RU" smtClean="0"/>
              <a:pPr/>
              <a:t>6</a:t>
            </a:fld>
            <a:endParaRPr lang="en-US" altLang="ru-RU" smtClean="0"/>
          </a:p>
        </p:txBody>
      </p:sp>
      <p:pic>
        <p:nvPicPr>
          <p:cNvPr id="8195" name="Picture 30" descr="Эмблема-ЭС-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50" y="6143625"/>
            <a:ext cx="576263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143000"/>
            <a:ext cx="21431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357438" y="857250"/>
            <a:ext cx="6607175" cy="160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ru-RU" sz="1400" dirty="0">
                <a:solidFill>
                  <a:schemeClr val="accent6"/>
                </a:solidFill>
                <a:latin typeface="Arial" panose="020B0604020202020204" pitchFamily="34" charset="0"/>
              </a:rPr>
              <a:t>Часть 10.3 статьи 5 Федерального закона от 13.03.2006 №38-ФЗ «О рекламе»: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</a:rPr>
              <a:t>Не допускается размещение рекламы </a:t>
            </a:r>
            <a:r>
              <a:rPr lang="ru-RU" sz="1400" b="0" dirty="0">
                <a:solidFill>
                  <a:srgbClr val="C00000"/>
                </a:solidFill>
                <a:latin typeface="Arial" panose="020B0604020202020204" pitchFamily="34" charset="0"/>
              </a:rPr>
              <a:t>на платежных документах для внесения платы за жилое помещение и коммунальные услуги, в том числе на оборотной стороне таких документов. </a:t>
            </a:r>
            <a:r>
              <a:rPr lang="ru-RU" sz="1400" b="0" i="1" dirty="0">
                <a:solidFill>
                  <a:schemeClr val="bg1">
                    <a:lumMod val="90000"/>
                    <a:lumOff val="10000"/>
                  </a:schemeClr>
                </a:solidFill>
                <a:latin typeface="Arial" panose="020B0604020202020204" pitchFamily="34" charset="0"/>
              </a:rPr>
              <a:t>Положения настоящей части не распространяются на социальную рекламу и справочно-информационные сведения.</a:t>
            </a:r>
          </a:p>
        </p:txBody>
      </p:sp>
      <p:sp>
        <p:nvSpPr>
          <p:cNvPr id="8198" name="Прямоугольник 6"/>
          <p:cNvSpPr>
            <a:spLocks noChangeArrowheads="1"/>
          </p:cNvSpPr>
          <p:nvPr/>
        </p:nvSpPr>
        <p:spPr bwMode="auto">
          <a:xfrm>
            <a:off x="3571875" y="0"/>
            <a:ext cx="12207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0">
                <a:solidFill>
                  <a:srgbClr val="212C7D"/>
                </a:solidFill>
                <a:ea typeface="Calibri" pitchFamily="34" charset="0"/>
                <a:cs typeface="Times New Roman" pitchFamily="18" charset="0"/>
              </a:rPr>
              <a:t> 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313" y="0"/>
            <a:ext cx="8643937" cy="4778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500" dirty="0">
                <a:solidFill>
                  <a:schemeClr val="accent6"/>
                </a:solidFill>
                <a:cs typeface="Times New Roman" panose="02020603050405020304" pitchFamily="18" charset="0"/>
              </a:rPr>
              <a:t>Тема 2</a:t>
            </a:r>
            <a:endParaRPr lang="ru-RU" sz="2500" dirty="0">
              <a:solidFill>
                <a:schemeClr val="accent6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50" y="285750"/>
            <a:ext cx="85725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schemeClr val="bg1">
                    <a:lumMod val="90000"/>
                    <a:lumOff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Особенности действия запрета на рекламу в платежных документах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75" y="2357438"/>
            <a:ext cx="8715375" cy="38941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ru-RU" sz="1300" dirty="0">
                <a:solidFill>
                  <a:schemeClr val="accent6"/>
                </a:solidFill>
                <a:latin typeface="Arial" panose="020B0604020202020204" pitchFamily="34" charset="0"/>
              </a:rPr>
              <a:t>Правила предоставления коммунальных услуг собственникам и пользователям помещений в многоквартирных домах и жилых домов утверждены постановлением Правительства РФ от 06.05.2019 № 354, </a:t>
            </a:r>
            <a:r>
              <a:rPr lang="ru-RU" sz="1300" b="0" i="1" dirty="0">
                <a:solidFill>
                  <a:schemeClr val="accent6"/>
                </a:solidFill>
                <a:latin typeface="Arial" panose="020B0604020202020204" pitchFamily="34" charset="0"/>
              </a:rPr>
              <a:t>которыми определено понятие «коммунальные услуги» и закреплено правило, что плата за коммунальные услуги вносится на основании платежного документа для внесения платы за коммунальные услуги (</a:t>
            </a:r>
            <a:r>
              <a:rPr lang="ru-RU" sz="1300" b="0" dirty="0">
                <a:solidFill>
                  <a:schemeClr val="accent6"/>
                </a:solidFill>
                <a:latin typeface="Arial" panose="020B0604020202020204" pitchFamily="34" charset="0"/>
              </a:rPr>
              <a:t>примерная форма и методические рекомендации по ее заполнению устанавливаются Министерством строительства и жилищно-коммунального хозяйства РФ по согласованию с ФАС России). </a:t>
            </a:r>
            <a:r>
              <a:rPr lang="ru-RU" sz="1300" i="1" dirty="0">
                <a:solidFill>
                  <a:schemeClr val="accent6"/>
                </a:solidFill>
                <a:latin typeface="Arial" panose="020B0604020202020204" pitchFamily="34" charset="0"/>
              </a:rPr>
              <a:t>Коммунальные услуги </a:t>
            </a:r>
            <a:r>
              <a:rPr lang="ru-RU" sz="1300" b="0" i="1" dirty="0">
                <a:solidFill>
                  <a:schemeClr val="accent6"/>
                </a:solidFill>
                <a:latin typeface="Arial" panose="020B0604020202020204" pitchFamily="34" charset="0"/>
              </a:rPr>
              <a:t>– осуществление деятельности исполнителя по подаче потребителям любого коммунального ресурса. </a:t>
            </a:r>
            <a:r>
              <a:rPr lang="ru-RU" sz="1300" i="1" dirty="0">
                <a:solidFill>
                  <a:schemeClr val="accent6"/>
                </a:solidFill>
                <a:latin typeface="Arial" panose="020B0604020202020204" pitchFamily="34" charset="0"/>
              </a:rPr>
              <a:t>Коммунальные ресурсы </a:t>
            </a:r>
            <a:r>
              <a:rPr lang="ru-RU" sz="1300" b="0" i="1" dirty="0">
                <a:solidFill>
                  <a:schemeClr val="accent6"/>
                </a:solidFill>
                <a:latin typeface="Arial" panose="020B0604020202020204" pitchFamily="34" charset="0"/>
              </a:rPr>
              <a:t>– холодная вода, горячая вода, электрическая энергия, газ, тепловая энергия, теплоноситель в виде горячей воды в открытых системах теплоснабжения (горячего водоснабжения), бытовой газ в баллонах, твердое топливо при наличии печного отопления, используемые для предоставления коммунальных услуг и потребляемые при содержании общего имущества в многоквартирном доме, а также сточные воды, отводимые по централизованным сетям инженерно-технического обеспечения.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1300" dirty="0">
                <a:solidFill>
                  <a:schemeClr val="accent6"/>
                </a:solidFill>
                <a:latin typeface="Arial" panose="020B0604020202020204" pitchFamily="34" charset="0"/>
              </a:rPr>
              <a:t>Пункт 69(1)</a:t>
            </a:r>
            <a:r>
              <a:rPr lang="ru-RU" sz="1300" b="0" dirty="0">
                <a:solidFill>
                  <a:schemeClr val="accent6"/>
                </a:solidFill>
                <a:latin typeface="Arial" panose="020B0604020202020204" pitchFamily="34" charset="0"/>
              </a:rPr>
              <a:t> </a:t>
            </a:r>
            <a:r>
              <a:rPr lang="ru-RU" sz="1300" dirty="0">
                <a:solidFill>
                  <a:schemeClr val="accent6"/>
                </a:solidFill>
                <a:latin typeface="Arial" panose="020B0604020202020204" pitchFamily="34" charset="0"/>
              </a:rPr>
              <a:t>Правил</a:t>
            </a:r>
            <a:r>
              <a:rPr lang="ru-RU" sz="1300" b="0" dirty="0">
                <a:solidFill>
                  <a:schemeClr val="accent6"/>
                </a:solidFill>
                <a:latin typeface="Arial" panose="020B0604020202020204" pitchFamily="34" charset="0"/>
              </a:rPr>
              <a:t> </a:t>
            </a:r>
            <a:r>
              <a:rPr lang="ru-RU" sz="1300" dirty="0">
                <a:solidFill>
                  <a:srgbClr val="C00000"/>
                </a:solidFill>
                <a:latin typeface="Arial" panose="020B0604020202020204" pitchFamily="34" charset="0"/>
              </a:rPr>
              <a:t>корреспондирует законодательный запрет на рекламу в платежном документе</a:t>
            </a:r>
            <a:r>
              <a:rPr lang="ru-RU" sz="1300" b="0" dirty="0">
                <a:solidFill>
                  <a:schemeClr val="accent6"/>
                </a:solidFill>
                <a:latin typeface="Arial" panose="020B0604020202020204" pitchFamily="34" charset="0"/>
              </a:rPr>
              <a:t>, </a:t>
            </a:r>
            <a:r>
              <a:rPr lang="ru-RU" sz="1300" b="0" dirty="0">
                <a:solidFill>
                  <a:schemeClr val="bg1">
                    <a:lumMod val="90000"/>
                    <a:lumOff val="10000"/>
                  </a:schemeClr>
                </a:solidFill>
                <a:latin typeface="Arial" panose="020B0604020202020204" pitchFamily="34" charset="0"/>
              </a:rPr>
              <a:t>за исключением социальной рекламы, и при этом содержит</a:t>
            </a:r>
            <a:r>
              <a:rPr lang="ru-RU" sz="1300" b="0" i="1" dirty="0">
                <a:solidFill>
                  <a:schemeClr val="bg1">
                    <a:lumMod val="90000"/>
                    <a:lumOff val="10000"/>
                  </a:schemeClr>
                </a:solidFill>
                <a:latin typeface="Arial" panose="020B0604020202020204" pitchFamily="34" charset="0"/>
              </a:rPr>
              <a:t> перечень допустимых к размещению сведений и информации</a:t>
            </a:r>
            <a:r>
              <a:rPr lang="ru-RU" sz="1300" b="0" dirty="0">
                <a:solidFill>
                  <a:schemeClr val="bg1">
                    <a:lumMod val="90000"/>
                    <a:lumOff val="10000"/>
                  </a:schemeClr>
                </a:solidFill>
                <a:latin typeface="Arial" panose="020B0604020202020204" pitchFamily="34" charset="0"/>
              </a:rPr>
              <a:t>: </a:t>
            </a:r>
            <a:r>
              <a:rPr lang="ru-RU" sz="1300" b="0" i="1" dirty="0">
                <a:solidFill>
                  <a:schemeClr val="bg1">
                    <a:lumMod val="90000"/>
                    <a:lumOff val="10000"/>
                  </a:schemeClr>
                </a:solidFill>
                <a:latin typeface="Arial" panose="020B0604020202020204" pitchFamily="34" charset="0"/>
              </a:rPr>
              <a:t>о предоставлении коммунальных услуг, включая данные об изменении законодательства РФ о водоснабжении, водоотведении, электро-, тепло-, газоснабжении, об изменении тарифов, нормативов потребления коммунальных услуг; о региональном операторе по обращении с ТКО, в зоне деятельности которого образуются ТКО потребителя и находятся места (площадки) их накопления</a:t>
            </a:r>
            <a:r>
              <a:rPr lang="ru-RU" sz="1300" b="0" dirty="0">
                <a:solidFill>
                  <a:schemeClr val="bg1">
                    <a:lumMod val="90000"/>
                    <a:lumOff val="10000"/>
                  </a:schemeClr>
                </a:solidFill>
                <a:latin typeface="Arial" panose="020B0604020202020204" pitchFamily="34" charset="0"/>
              </a:rPr>
              <a:t>. </a:t>
            </a:r>
            <a:endParaRPr lang="ru-RU" sz="1300" dirty="0">
              <a:solidFill>
                <a:schemeClr val="bg1">
                  <a:lumMod val="90000"/>
                  <a:lumOff val="10000"/>
                </a:scheme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3"/>
          <p:cNvSpPr>
            <a:spLocks noGrp="1" noChangeArrowheads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465FB71-747B-40A1-BD23-8B25B2321481}" type="slidenum">
              <a:rPr lang="en-US" altLang="ru-RU" smtClean="0"/>
              <a:pPr/>
              <a:t>7</a:t>
            </a:fld>
            <a:endParaRPr lang="en-US" altLang="ru-RU" smtClean="0"/>
          </a:p>
        </p:txBody>
      </p:sp>
      <p:pic>
        <p:nvPicPr>
          <p:cNvPr id="9219" name="Picture 30" descr="Эмблема-ЭС-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3888" y="6092825"/>
            <a:ext cx="54133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16"/>
          <p:cNvSpPr txBox="1">
            <a:spLocks noChangeArrowheads="1"/>
          </p:cNvSpPr>
          <p:nvPr/>
        </p:nvSpPr>
        <p:spPr bwMode="auto">
          <a:xfrm>
            <a:off x="142875" y="285750"/>
            <a:ext cx="8786813" cy="6953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ru-RU" altLang="ru-RU" sz="2000" i="1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Не подпадают под действие запрета ч.10.3 ст.5 ФЗ «О рекламе»: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ru-RU" altLang="ru-RU" sz="16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endParaRPr lang="ru-RU" altLang="ru-RU" sz="1600" dirty="0" smtClean="0">
              <a:solidFill>
                <a:srgbClr val="0000FF"/>
              </a:solidFill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2786063" y="857250"/>
            <a:ext cx="6072187" cy="48196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600" b="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платежные документы для внесения платы за услуги, не относящиеся к коммунальным услугам (например, услуги связи, услуги обслуживания домофона, и др.)</a:t>
            </a:r>
          </a:p>
          <a:p>
            <a:pPr marL="285750" indent="-285750"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600" b="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бланки для внесения сведений о показаниях индивидуальных, общих (квартирных), комнатных приборов учета  потребления коммунальных ресурсов  </a:t>
            </a:r>
          </a:p>
          <a:p>
            <a:pPr marL="285750" indent="-285750"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600" b="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реклама посредством вложения ее в конверт с платежным документом, инструментально не прикрепленным к самой рекламе</a:t>
            </a:r>
          </a:p>
          <a:p>
            <a:pPr marL="285750" indent="-285750"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600" b="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социальная реклама</a:t>
            </a:r>
          </a:p>
          <a:p>
            <a:pPr marL="285750" indent="-285750"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600" b="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информация о Едином портале государственных и муниципальных услуг (функций), например о возможности  внесения платы за жилое помещение и коммунальные услуги с использованием данного Портала, размещенная на платежных документах</a:t>
            </a:r>
          </a:p>
          <a:p>
            <a:pPr marL="285750" indent="-285750"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600" b="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любые  справочно-информационные сведения</a:t>
            </a:r>
          </a:p>
        </p:txBody>
      </p:sp>
      <p:pic>
        <p:nvPicPr>
          <p:cNvPr id="9222" name="Picture 6" descr="C:\Users\lizunova\Desktop\3779043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643063"/>
            <a:ext cx="26431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3"/>
          <p:cNvSpPr>
            <a:spLocks noGrp="1" noChangeArrowheads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F64A145-B7AE-4D2A-8726-5B808879778D}" type="slidenum">
              <a:rPr lang="en-US" altLang="ru-RU" smtClean="0"/>
              <a:pPr/>
              <a:t>8</a:t>
            </a:fld>
            <a:endParaRPr lang="en-US" altLang="ru-RU" smtClean="0"/>
          </a:p>
        </p:txBody>
      </p:sp>
      <p:pic>
        <p:nvPicPr>
          <p:cNvPr id="10243" name="Picture 30" descr="Эмблема-ЭС-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3888" y="6092825"/>
            <a:ext cx="54133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15913" y="420688"/>
            <a:ext cx="85693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ru-RU" altLang="ru-RU" sz="2000" i="1" dirty="0">
                <a:solidFill>
                  <a:schemeClr val="bg1">
                    <a:lumMod val="90000"/>
                    <a:lumOff val="10000"/>
                  </a:schemeClr>
                </a:solidFill>
                <a:latin typeface="Arial" panose="020B0604020202020204" pitchFamily="34" charset="0"/>
              </a:rPr>
              <a:t>Наглядный пример</a:t>
            </a:r>
          </a:p>
        </p:txBody>
      </p:sp>
      <p:pic>
        <p:nvPicPr>
          <p:cNvPr id="10245" name="Picture 7" descr="C:\Users\lizunova\Desktop\1569338939158-f6dbd11d-2d2f-484b-880a-288a194237fc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1000125"/>
            <a:ext cx="2857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8" descr="C:\Users\lizunova\Desktop\1569339141533-39496db6-49a7-4d83-9b3f-d6235c7f183f_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000125"/>
            <a:ext cx="3175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Прямоугольник 9"/>
          <p:cNvSpPr>
            <a:spLocks noChangeArrowheads="1"/>
          </p:cNvSpPr>
          <p:nvPr/>
        </p:nvSpPr>
        <p:spPr bwMode="auto">
          <a:xfrm>
            <a:off x="428625" y="4786313"/>
            <a:ext cx="8143875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ru-RU" altLang="ru-RU" sz="1400" i="1">
                <a:solidFill>
                  <a:srgbClr val="0000FF"/>
                </a:solidFill>
              </a:rPr>
              <a:t>На оборотной стороне квитанции размещено два вида информации: </a:t>
            </a:r>
          </a:p>
          <a:p>
            <a:pPr eaLnBrk="1" hangingPunct="1">
              <a:spcBef>
                <a:spcPct val="20000"/>
              </a:spcBef>
              <a:buFontTx/>
              <a:buChar char="-"/>
            </a:pPr>
            <a:r>
              <a:rPr lang="ru-RU" altLang="ru-RU" sz="1400" i="1">
                <a:solidFill>
                  <a:srgbClr val="0000FF"/>
                </a:solidFill>
              </a:rPr>
              <a:t>в первом случае  сообщаются сведения справочно-информационного характера, что допустимо;</a:t>
            </a:r>
          </a:p>
          <a:p>
            <a:pPr eaLnBrk="1" hangingPunct="1">
              <a:spcBef>
                <a:spcPct val="20000"/>
              </a:spcBef>
              <a:buFontTx/>
              <a:buChar char="-"/>
            </a:pPr>
            <a:r>
              <a:rPr lang="ru-RU" altLang="ru-RU" sz="1400" i="1">
                <a:solidFill>
                  <a:srgbClr val="0000FF"/>
                </a:solidFill>
              </a:rPr>
              <a:t> во втором случае сообщаются сведения рекламного характера, что носит признаки нарушения ч.10.3 ст.5 ФЗ «О рекламе».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3"/>
          <p:cNvSpPr>
            <a:spLocks noGrp="1" noChangeArrowheads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05A212D-FC99-4E90-B606-6BEC4D51093E}" type="slidenum">
              <a:rPr lang="en-US" altLang="ru-RU" smtClean="0"/>
              <a:pPr/>
              <a:t>9</a:t>
            </a:fld>
            <a:endParaRPr lang="en-US" altLang="ru-RU" smtClean="0"/>
          </a:p>
        </p:txBody>
      </p:sp>
      <p:sp>
        <p:nvSpPr>
          <p:cNvPr id="11267" name="Номер слайда 3"/>
          <p:cNvSpPr txBox="1">
            <a:spLocks noGrp="1"/>
          </p:cNvSpPr>
          <p:nvPr/>
        </p:nvSpPr>
        <p:spPr bwMode="auto">
          <a:xfrm>
            <a:off x="0" y="6467475"/>
            <a:ext cx="9398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2166B40-FAA0-4A86-A579-70DF5565564A}" type="slidenum">
              <a:rPr lang="en-US" altLang="ru-RU" sz="1200" b="0">
                <a:solidFill>
                  <a:schemeClr val="accent2"/>
                </a:solidFill>
                <a:latin typeface="Arial Narrow" pitchFamily="34" charset="0"/>
              </a:rPr>
              <a:pPr algn="r"/>
              <a:t>9</a:t>
            </a:fld>
            <a:endParaRPr lang="en-US" altLang="ru-RU" sz="1200" b="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11268" name="Rectangle 3"/>
          <p:cNvSpPr txBox="1">
            <a:spLocks noChangeArrowheads="1"/>
          </p:cNvSpPr>
          <p:nvPr/>
        </p:nvSpPr>
        <p:spPr bwMode="auto">
          <a:xfrm>
            <a:off x="539750" y="1341438"/>
            <a:ext cx="8145463" cy="22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  <a:buFont typeface="Times New Roman" pitchFamily="18" charset="0"/>
              <a:buNone/>
            </a:pPr>
            <a:r>
              <a:rPr lang="ru-RU" altLang="ru-RU" sz="4000">
                <a:solidFill>
                  <a:srgbClr val="0070C0"/>
                </a:solidFill>
              </a:rPr>
              <a:t>СПАСИБО ЗА ВНИМАНИЕ !</a:t>
            </a:r>
          </a:p>
          <a:p>
            <a:pPr algn="ctr" eaLnBrk="1" hangingPunct="1"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  <a:buFont typeface="Times New Roman" pitchFamily="18" charset="0"/>
              <a:buNone/>
            </a:pPr>
            <a:r>
              <a:rPr lang="en-US" altLang="ru-RU" sz="400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www.mordovia.fas.gov.ru</a:t>
            </a:r>
            <a:endParaRPr lang="ru-RU" altLang="ru-RU" sz="4000">
              <a:solidFill>
                <a:srgbClr val="0070C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  <a:buFont typeface="Times New Roman" pitchFamily="18" charset="0"/>
              <a:buNone/>
            </a:pPr>
            <a:r>
              <a:rPr lang="ru-RU" altLang="ru-RU" sz="400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mordovia_fas</a:t>
            </a:r>
          </a:p>
        </p:txBody>
      </p:sp>
      <p:pic>
        <p:nvPicPr>
          <p:cNvPr id="1126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276475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3141663"/>
            <a:ext cx="4857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21" descr="BOD Pictu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3573463"/>
            <a:ext cx="3744913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22" descr="Эмблема-ЭС-р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43875" y="6072188"/>
            <a:ext cx="642938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оводим собрание">
  <a:themeElements>
    <a:clrScheme name="Проводим собрание 1">
      <a:dk1>
        <a:srgbClr val="F1B60F"/>
      </a:dk1>
      <a:lt1>
        <a:srgbClr val="FFFFFF"/>
      </a:lt1>
      <a:dk2>
        <a:srgbClr val="115606"/>
      </a:dk2>
      <a:lt2>
        <a:srgbClr val="F1B60F"/>
      </a:lt2>
      <a:accent1>
        <a:srgbClr val="CC9900"/>
      </a:accent1>
      <a:accent2>
        <a:srgbClr val="000000"/>
      </a:accent2>
      <a:accent3>
        <a:srgbClr val="AAB4AA"/>
      </a:accent3>
      <a:accent4>
        <a:srgbClr val="DADADA"/>
      </a:accent4>
      <a:accent5>
        <a:srgbClr val="E2CAAA"/>
      </a:accent5>
      <a:accent6>
        <a:srgbClr val="000000"/>
      </a:accent6>
      <a:hlink>
        <a:srgbClr val="FF6600"/>
      </a:hlink>
      <a:folHlink>
        <a:srgbClr val="DC5900"/>
      </a:folHlink>
    </a:clrScheme>
    <a:fontScheme name="Проводим собра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роводим собрание 1">
        <a:dk1>
          <a:srgbClr val="F1B60F"/>
        </a:dk1>
        <a:lt1>
          <a:srgbClr val="FFFFFF"/>
        </a:lt1>
        <a:dk2>
          <a:srgbClr val="115606"/>
        </a:dk2>
        <a:lt2>
          <a:srgbClr val="F1B60F"/>
        </a:lt2>
        <a:accent1>
          <a:srgbClr val="CC9900"/>
        </a:accent1>
        <a:accent2>
          <a:srgbClr val="000000"/>
        </a:accent2>
        <a:accent3>
          <a:srgbClr val="AAB4AA"/>
        </a:accent3>
        <a:accent4>
          <a:srgbClr val="DADADA"/>
        </a:accent4>
        <a:accent5>
          <a:srgbClr val="E2CAAA"/>
        </a:accent5>
        <a:accent6>
          <a:srgbClr val="000000"/>
        </a:accent6>
        <a:hlink>
          <a:srgbClr val="FF6600"/>
        </a:hlink>
        <a:folHlink>
          <a:srgbClr val="DC5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водим собрание 2">
        <a:dk1>
          <a:srgbClr val="FF9900"/>
        </a:dk1>
        <a:lt1>
          <a:srgbClr val="FFFFFF"/>
        </a:lt1>
        <a:dk2>
          <a:srgbClr val="4DC024"/>
        </a:dk2>
        <a:lt2>
          <a:srgbClr val="FFFFFF"/>
        </a:lt2>
        <a:accent1>
          <a:srgbClr val="FF6600"/>
        </a:accent1>
        <a:accent2>
          <a:srgbClr val="24864C"/>
        </a:accent2>
        <a:accent3>
          <a:srgbClr val="B2DCAC"/>
        </a:accent3>
        <a:accent4>
          <a:srgbClr val="DADADA"/>
        </a:accent4>
        <a:accent5>
          <a:srgbClr val="FFB8AA"/>
        </a:accent5>
        <a:accent6>
          <a:srgbClr val="207944"/>
        </a:accent6>
        <a:hlink>
          <a:srgbClr val="4D4D4D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водим собрание 3">
        <a:dk1>
          <a:srgbClr val="777777"/>
        </a:dk1>
        <a:lt1>
          <a:srgbClr val="FFFFFF"/>
        </a:lt1>
        <a:dk2>
          <a:srgbClr val="727272"/>
        </a:dk2>
        <a:lt2>
          <a:srgbClr val="FFFFFF"/>
        </a:lt2>
        <a:accent1>
          <a:srgbClr val="808080"/>
        </a:accent1>
        <a:accent2>
          <a:srgbClr val="555555"/>
        </a:accent2>
        <a:accent3>
          <a:srgbClr val="BCBCBC"/>
        </a:accent3>
        <a:accent4>
          <a:srgbClr val="DADADA"/>
        </a:accent4>
        <a:accent5>
          <a:srgbClr val="C0C0C0"/>
        </a:accent5>
        <a:accent6>
          <a:srgbClr val="4C4C4C"/>
        </a:accent6>
        <a:hlink>
          <a:srgbClr val="969696"/>
        </a:hlink>
        <a:folHlink>
          <a:srgbClr val="4D4D4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9237</TotalTime>
  <Words>1177</Words>
  <Application>Microsoft Office PowerPoint</Application>
  <PresentationFormat>Экран (4:3)</PresentationFormat>
  <Paragraphs>81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Проводим собрание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686</cp:revision>
  <cp:lastPrinted>2019-03-22T12:48:43Z</cp:lastPrinted>
  <dcterms:created xsi:type="dcterms:W3CDTF">1601-01-01T00:00:00Z</dcterms:created>
  <dcterms:modified xsi:type="dcterms:W3CDTF">2019-10-04T11:21:08Z</dcterms:modified>
</cp:coreProperties>
</file>